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0" r:id="rId1"/>
  </p:sldMasterIdLst>
  <p:notesMasterIdLst>
    <p:notesMasterId r:id="rId23"/>
  </p:notesMasterIdLst>
  <p:sldIdLst>
    <p:sldId id="256" r:id="rId2"/>
    <p:sldId id="280" r:id="rId3"/>
    <p:sldId id="258" r:id="rId4"/>
    <p:sldId id="263" r:id="rId5"/>
    <p:sldId id="272" r:id="rId6"/>
    <p:sldId id="260" r:id="rId7"/>
    <p:sldId id="261" r:id="rId8"/>
    <p:sldId id="262" r:id="rId9"/>
    <p:sldId id="264" r:id="rId10"/>
    <p:sldId id="257" r:id="rId11"/>
    <p:sldId id="265" r:id="rId12"/>
    <p:sldId id="266" r:id="rId13"/>
    <p:sldId id="267" r:id="rId14"/>
    <p:sldId id="268" r:id="rId15"/>
    <p:sldId id="269" r:id="rId16"/>
    <p:sldId id="270" r:id="rId17"/>
    <p:sldId id="273" r:id="rId18"/>
    <p:sldId id="276" r:id="rId19"/>
    <p:sldId id="275" r:id="rId20"/>
    <p:sldId id="277" r:id="rId21"/>
    <p:sldId id="278"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26"/>
  </p:normalViewPr>
  <p:slideViewPr>
    <p:cSldViewPr snapToGrid="0" snapToObjects="1">
      <p:cViewPr varScale="1">
        <p:scale>
          <a:sx n="121" d="100"/>
          <a:sy n="121" d="100"/>
        </p:scale>
        <p:origin x="744"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eg>
</file>

<file path=ppt/media/image10.jpeg>
</file>

<file path=ppt/media/image11.png>
</file>

<file path=ppt/media/image12.png>
</file>

<file path=ppt/media/image13.tiff>
</file>

<file path=ppt/media/image14.png>
</file>

<file path=ppt/media/image15.png>
</file>

<file path=ppt/media/image16.png>
</file>

<file path=ppt/media/image17.png>
</file>

<file path=ppt/media/image2.png>
</file>

<file path=ppt/media/image3.tiff>
</file>

<file path=ppt/media/image4.png>
</file>

<file path=ppt/media/image5.gi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0024902-32F2-F843-8FF0-038045EF7264}" type="datetimeFigureOut">
              <a:rPr lang="en-US" smtClean="0"/>
              <a:t>7/15/19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817B6CB-249B-E54E-9D75-7288F98E8153}" type="slidenum">
              <a:rPr lang="en-US" smtClean="0"/>
              <a:t>‹#›</a:t>
            </a:fld>
            <a:endParaRPr lang="en-US"/>
          </a:p>
        </p:txBody>
      </p:sp>
    </p:spTree>
    <p:extLst>
      <p:ext uri="{BB962C8B-B14F-4D97-AF65-F5344CB8AC3E}">
        <p14:creationId xmlns:p14="http://schemas.microsoft.com/office/powerpoint/2010/main" val="4239191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Ask about any questions from the. Morning session and note them down!</a:t>
            </a:r>
          </a:p>
        </p:txBody>
      </p:sp>
      <p:sp>
        <p:nvSpPr>
          <p:cNvPr id="4" name="Slide Number Placeholder 3"/>
          <p:cNvSpPr>
            <a:spLocks noGrp="1"/>
          </p:cNvSpPr>
          <p:nvPr>
            <p:ph type="sldNum" sz="quarter" idx="5"/>
          </p:nvPr>
        </p:nvSpPr>
        <p:spPr/>
        <p:txBody>
          <a:bodyPr/>
          <a:lstStyle/>
          <a:p>
            <a:fld id="{6817B6CB-249B-E54E-9D75-7288F98E8153}" type="slidenum">
              <a:rPr lang="en-US" smtClean="0"/>
              <a:t>2</a:t>
            </a:fld>
            <a:endParaRPr lang="en-US"/>
          </a:p>
        </p:txBody>
      </p:sp>
    </p:spTree>
    <p:extLst>
      <p:ext uri="{BB962C8B-B14F-4D97-AF65-F5344CB8AC3E}">
        <p14:creationId xmlns:p14="http://schemas.microsoft.com/office/powerpoint/2010/main" val="2872469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817B6CB-249B-E54E-9D75-7288F98E8153}" type="slidenum">
              <a:rPr lang="en-US" smtClean="0"/>
              <a:t>11</a:t>
            </a:fld>
            <a:endParaRPr lang="en-US"/>
          </a:p>
        </p:txBody>
      </p:sp>
    </p:spTree>
    <p:extLst>
      <p:ext uri="{BB962C8B-B14F-4D97-AF65-F5344CB8AC3E}">
        <p14:creationId xmlns:p14="http://schemas.microsoft.com/office/powerpoint/2010/main" val="13973011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Segmentation</a:t>
            </a:r>
          </a:p>
        </p:txBody>
      </p:sp>
      <p:sp>
        <p:nvSpPr>
          <p:cNvPr id="4" name="Slide Number Placeholder 3"/>
          <p:cNvSpPr>
            <a:spLocks noGrp="1"/>
          </p:cNvSpPr>
          <p:nvPr>
            <p:ph type="sldNum" sz="quarter" idx="10"/>
          </p:nvPr>
        </p:nvSpPr>
        <p:spPr/>
        <p:txBody>
          <a:bodyPr/>
          <a:lstStyle/>
          <a:p>
            <a:fld id="{A07ECB9E-536C-4551-96DA-621CC202222E}" type="slidenum">
              <a:rPr lang="en-US" smtClean="0"/>
              <a:t>13</a:t>
            </a:fld>
            <a:endParaRPr lang="en-US"/>
          </a:p>
        </p:txBody>
      </p:sp>
    </p:spTree>
    <p:extLst>
      <p:ext uri="{BB962C8B-B14F-4D97-AF65-F5344CB8AC3E}">
        <p14:creationId xmlns:p14="http://schemas.microsoft.com/office/powerpoint/2010/main" val="16056616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817B6CB-249B-E54E-9D75-7288F98E8153}" type="slidenum">
              <a:rPr lang="en-US" smtClean="0"/>
              <a:t>21</a:t>
            </a:fld>
            <a:endParaRPr lang="en-US"/>
          </a:p>
        </p:txBody>
      </p:sp>
    </p:spTree>
    <p:extLst>
      <p:ext uri="{BB962C8B-B14F-4D97-AF65-F5344CB8AC3E}">
        <p14:creationId xmlns:p14="http://schemas.microsoft.com/office/powerpoint/2010/main" val="9596098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266DFA7-5D1E-4944-AEED-20055734437D}" type="datetimeFigureOut">
              <a:rPr lang="en-US" smtClean="0"/>
              <a:t>7/15/19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CB21C7A-88D3-A648-B6A3-A942E74BD635}" type="slidenum">
              <a:rPr lang="en-US" smtClean="0"/>
              <a:t>‹#›</a:t>
            </a:fld>
            <a:endParaRPr lang="en-US"/>
          </a:p>
        </p:txBody>
      </p:sp>
    </p:spTree>
    <p:extLst>
      <p:ext uri="{BB962C8B-B14F-4D97-AF65-F5344CB8AC3E}">
        <p14:creationId xmlns:p14="http://schemas.microsoft.com/office/powerpoint/2010/main" val="15996377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a:t>Click icon to add picture</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266DFA7-5D1E-4944-AEED-20055734437D}" type="datetimeFigureOut">
              <a:rPr lang="en-US" smtClean="0"/>
              <a:t>7/15/19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CB21C7A-88D3-A648-B6A3-A942E74BD635}" type="slidenum">
              <a:rPr lang="en-US" smtClean="0"/>
              <a:t>‹#›</a:t>
            </a:fld>
            <a:endParaRPr lang="en-US"/>
          </a:p>
        </p:txBody>
      </p:sp>
    </p:spTree>
    <p:extLst>
      <p:ext uri="{BB962C8B-B14F-4D97-AF65-F5344CB8AC3E}">
        <p14:creationId xmlns:p14="http://schemas.microsoft.com/office/powerpoint/2010/main" val="23382364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a:t>Click to edit Master text styles</a:t>
            </a:r>
          </a:p>
        </p:txBody>
      </p:sp>
      <p:sp>
        <p:nvSpPr>
          <p:cNvPr id="4" name="Date Placeholder 3"/>
          <p:cNvSpPr>
            <a:spLocks noGrp="1"/>
          </p:cNvSpPr>
          <p:nvPr>
            <p:ph type="dt" sz="half" idx="10"/>
          </p:nvPr>
        </p:nvSpPr>
        <p:spPr/>
        <p:txBody>
          <a:bodyPr/>
          <a:lstStyle/>
          <a:p>
            <a:fld id="{9266DFA7-5D1E-4944-AEED-20055734437D}" type="datetimeFigureOut">
              <a:rPr lang="en-US" smtClean="0"/>
              <a:t>7/15/19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CB21C7A-88D3-A648-B6A3-A942E74BD635}" type="slidenum">
              <a:rPr lang="en-US" smtClean="0"/>
              <a:t>‹#›</a:t>
            </a:fld>
            <a:endParaRPr lang="en-US"/>
          </a:p>
        </p:txBody>
      </p:sp>
    </p:spTree>
    <p:extLst>
      <p:ext uri="{BB962C8B-B14F-4D97-AF65-F5344CB8AC3E}">
        <p14:creationId xmlns:p14="http://schemas.microsoft.com/office/powerpoint/2010/main" val="228155428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a:t>Click to edit Master text styles</a:t>
            </a:r>
          </a:p>
        </p:txBody>
      </p:sp>
      <p:sp>
        <p:nvSpPr>
          <p:cNvPr id="2" name="Date Placeholder 1"/>
          <p:cNvSpPr>
            <a:spLocks noGrp="1"/>
          </p:cNvSpPr>
          <p:nvPr>
            <p:ph type="dt" sz="half" idx="10"/>
          </p:nvPr>
        </p:nvSpPr>
        <p:spPr/>
        <p:txBody>
          <a:bodyPr/>
          <a:lstStyle/>
          <a:p>
            <a:fld id="{9266DFA7-5D1E-4944-AEED-20055734437D}" type="datetimeFigureOut">
              <a:rPr lang="en-US" smtClean="0"/>
              <a:t>7/15/19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CB21C7A-88D3-A648-B6A3-A942E74BD635}" type="slidenum">
              <a:rPr lang="en-US" smtClean="0"/>
              <a:t>‹#›</a:t>
            </a:fld>
            <a:endParaRPr lang="en-US"/>
          </a:p>
        </p:txBody>
      </p:sp>
    </p:spTree>
    <p:extLst>
      <p:ext uri="{BB962C8B-B14F-4D97-AF65-F5344CB8AC3E}">
        <p14:creationId xmlns:p14="http://schemas.microsoft.com/office/powerpoint/2010/main" val="262713139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266DFA7-5D1E-4944-AEED-20055734437D}" type="datetimeFigureOut">
              <a:rPr lang="en-US" smtClean="0"/>
              <a:t>7/15/19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CB21C7A-88D3-A648-B6A3-A942E74BD635}" type="slidenum">
              <a:rPr lang="en-US" smtClean="0"/>
              <a:t>‹#›</a:t>
            </a:fld>
            <a:endParaRPr lang="en-US"/>
          </a:p>
        </p:txBody>
      </p:sp>
    </p:spTree>
    <p:extLst>
      <p:ext uri="{BB962C8B-B14F-4D97-AF65-F5344CB8AC3E}">
        <p14:creationId xmlns:p14="http://schemas.microsoft.com/office/powerpoint/2010/main" val="151713106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266DFA7-5D1E-4944-AEED-20055734437D}" type="datetimeFigureOut">
              <a:rPr lang="en-US" smtClean="0"/>
              <a:t>7/15/19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CB21C7A-88D3-A648-B6A3-A942E74BD635}" type="slidenum">
              <a:rPr lang="en-US" smtClean="0"/>
              <a:t>‹#›</a:t>
            </a:fld>
            <a:endParaRPr lang="en-US"/>
          </a:p>
        </p:txBody>
      </p:sp>
    </p:spTree>
    <p:extLst>
      <p:ext uri="{BB962C8B-B14F-4D97-AF65-F5344CB8AC3E}">
        <p14:creationId xmlns:p14="http://schemas.microsoft.com/office/powerpoint/2010/main" val="5820630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266DFA7-5D1E-4944-AEED-20055734437D}" type="datetimeFigureOut">
              <a:rPr lang="en-US" smtClean="0"/>
              <a:t>7/15/19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CB21C7A-88D3-A648-B6A3-A942E74BD635}" type="slidenum">
              <a:rPr lang="en-US" smtClean="0"/>
              <a:t>‹#›</a:t>
            </a:fld>
            <a:endParaRPr lang="en-US"/>
          </a:p>
        </p:txBody>
      </p:sp>
    </p:spTree>
    <p:extLst>
      <p:ext uri="{BB962C8B-B14F-4D97-AF65-F5344CB8AC3E}">
        <p14:creationId xmlns:p14="http://schemas.microsoft.com/office/powerpoint/2010/main" val="11805247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266DFA7-5D1E-4944-AEED-20055734437D}" type="datetimeFigureOut">
              <a:rPr lang="en-US" smtClean="0"/>
              <a:t>7/15/19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CB21C7A-88D3-A648-B6A3-A942E74BD635}" type="slidenum">
              <a:rPr lang="en-US" smtClean="0"/>
              <a:t>‹#›</a:t>
            </a:fld>
            <a:endParaRPr lang="en-US"/>
          </a:p>
        </p:txBody>
      </p:sp>
    </p:spTree>
    <p:extLst>
      <p:ext uri="{BB962C8B-B14F-4D97-AF65-F5344CB8AC3E}">
        <p14:creationId xmlns:p14="http://schemas.microsoft.com/office/powerpoint/2010/main" val="32552897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266DFA7-5D1E-4944-AEED-20055734437D}" type="datetimeFigureOut">
              <a:rPr lang="en-US" smtClean="0"/>
              <a:t>7/15/19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CB21C7A-88D3-A648-B6A3-A942E74BD635}" type="slidenum">
              <a:rPr lang="en-US" smtClean="0"/>
              <a:t>‹#›</a:t>
            </a:fld>
            <a:endParaRPr lang="en-US"/>
          </a:p>
        </p:txBody>
      </p:sp>
    </p:spTree>
    <p:extLst>
      <p:ext uri="{BB962C8B-B14F-4D97-AF65-F5344CB8AC3E}">
        <p14:creationId xmlns:p14="http://schemas.microsoft.com/office/powerpoint/2010/main" val="30609871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266DFA7-5D1E-4944-AEED-20055734437D}" type="datetimeFigureOut">
              <a:rPr lang="en-US" smtClean="0"/>
              <a:t>7/15/19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CB21C7A-88D3-A648-B6A3-A942E74BD635}" type="slidenum">
              <a:rPr lang="en-US" smtClean="0"/>
              <a:t>‹#›</a:t>
            </a:fld>
            <a:endParaRPr lang="en-US"/>
          </a:p>
        </p:txBody>
      </p:sp>
    </p:spTree>
    <p:extLst>
      <p:ext uri="{BB962C8B-B14F-4D97-AF65-F5344CB8AC3E}">
        <p14:creationId xmlns:p14="http://schemas.microsoft.com/office/powerpoint/2010/main" val="4718399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266DFA7-5D1E-4944-AEED-20055734437D}" type="datetimeFigureOut">
              <a:rPr lang="en-US" smtClean="0"/>
              <a:t>7/15/19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CB21C7A-88D3-A648-B6A3-A942E74BD635}" type="slidenum">
              <a:rPr lang="en-US" smtClean="0"/>
              <a:t>‹#›</a:t>
            </a:fld>
            <a:endParaRPr lang="en-US"/>
          </a:p>
        </p:txBody>
      </p:sp>
    </p:spTree>
    <p:extLst>
      <p:ext uri="{BB962C8B-B14F-4D97-AF65-F5344CB8AC3E}">
        <p14:creationId xmlns:p14="http://schemas.microsoft.com/office/powerpoint/2010/main" val="12889687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266DFA7-5D1E-4944-AEED-20055734437D}" type="datetimeFigureOut">
              <a:rPr lang="en-US" smtClean="0"/>
              <a:t>7/15/19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CB21C7A-88D3-A648-B6A3-A942E74BD635}" type="slidenum">
              <a:rPr lang="en-US" smtClean="0"/>
              <a:t>‹#›</a:t>
            </a:fld>
            <a:endParaRPr lang="en-US"/>
          </a:p>
        </p:txBody>
      </p:sp>
    </p:spTree>
    <p:extLst>
      <p:ext uri="{BB962C8B-B14F-4D97-AF65-F5344CB8AC3E}">
        <p14:creationId xmlns:p14="http://schemas.microsoft.com/office/powerpoint/2010/main" val="8369264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266DFA7-5D1E-4944-AEED-20055734437D}" type="datetimeFigureOut">
              <a:rPr lang="en-US" smtClean="0"/>
              <a:t>7/15/19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CB21C7A-88D3-A648-B6A3-A942E74BD635}" type="slidenum">
              <a:rPr lang="en-US" smtClean="0"/>
              <a:t>‹#›</a:t>
            </a:fld>
            <a:endParaRPr lang="en-US"/>
          </a:p>
        </p:txBody>
      </p:sp>
    </p:spTree>
    <p:extLst>
      <p:ext uri="{BB962C8B-B14F-4D97-AF65-F5344CB8AC3E}">
        <p14:creationId xmlns:p14="http://schemas.microsoft.com/office/powerpoint/2010/main" val="4429858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a:t>Click icon to add picture</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885810" y="6041362"/>
            <a:ext cx="976879" cy="365125"/>
          </a:xfrm>
        </p:spPr>
        <p:txBody>
          <a:bodyPr/>
          <a:lstStyle/>
          <a:p>
            <a:fld id="{9266DFA7-5D1E-4944-AEED-20055734437D}" type="datetimeFigureOut">
              <a:rPr lang="en-US" smtClean="0"/>
              <a:t>7/15/19</a:t>
            </a:fld>
            <a:endParaRPr lang="en-US"/>
          </a:p>
        </p:txBody>
      </p:sp>
      <p:sp>
        <p:nvSpPr>
          <p:cNvPr id="6" name="Footer Placeholder 5"/>
          <p:cNvSpPr>
            <a:spLocks noGrp="1"/>
          </p:cNvSpPr>
          <p:nvPr>
            <p:ph type="ftr" sz="quarter" idx="11"/>
          </p:nvPr>
        </p:nvSpPr>
        <p:spPr>
          <a:xfrm>
            <a:off x="590396" y="6041362"/>
            <a:ext cx="3295413" cy="365125"/>
          </a:xfrm>
        </p:spPr>
        <p:txBody>
          <a:bodyPr/>
          <a:lstStyle/>
          <a:p>
            <a:endParaRPr lang="en-US"/>
          </a:p>
        </p:txBody>
      </p:sp>
      <p:sp>
        <p:nvSpPr>
          <p:cNvPr id="7" name="Slide Number Placeholder 6"/>
          <p:cNvSpPr>
            <a:spLocks noGrp="1"/>
          </p:cNvSpPr>
          <p:nvPr>
            <p:ph type="sldNum" sz="quarter" idx="12"/>
          </p:nvPr>
        </p:nvSpPr>
        <p:spPr>
          <a:xfrm>
            <a:off x="4862689" y="5915888"/>
            <a:ext cx="1062155" cy="490599"/>
          </a:xfrm>
        </p:spPr>
        <p:txBody>
          <a:bodyPr/>
          <a:lstStyle/>
          <a:p>
            <a:fld id="{BCB21C7A-88D3-A648-B6A3-A942E74BD635}" type="slidenum">
              <a:rPr lang="en-US" smtClean="0"/>
              <a:t>‹#›</a:t>
            </a:fld>
            <a:endParaRPr lang="en-US"/>
          </a:p>
        </p:txBody>
      </p:sp>
    </p:spTree>
    <p:extLst>
      <p:ext uri="{BB962C8B-B14F-4D97-AF65-F5344CB8AC3E}">
        <p14:creationId xmlns:p14="http://schemas.microsoft.com/office/powerpoint/2010/main" val="9388112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US"/>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9266DFA7-5D1E-4944-AEED-20055734437D}" type="datetimeFigureOut">
              <a:rPr lang="en-US" smtClean="0"/>
              <a:t>7/15/19</a:t>
            </a:fld>
            <a:endParaRPr lang="en-US"/>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BCB21C7A-88D3-A648-B6A3-A942E74BD635}" type="slidenum">
              <a:rPr lang="en-US" smtClean="0"/>
              <a:t>‹#›</a:t>
            </a:fld>
            <a:endParaRPr lang="en-US"/>
          </a:p>
        </p:txBody>
      </p:sp>
    </p:spTree>
    <p:extLst>
      <p:ext uri="{BB962C8B-B14F-4D97-AF65-F5344CB8AC3E}">
        <p14:creationId xmlns:p14="http://schemas.microsoft.com/office/powerpoint/2010/main" val="1894749909"/>
      </p:ext>
    </p:extLst>
  </p:cSld>
  <p:clrMap bg1="dk1" tx1="lt1" bg2="dk2" tx2="lt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 id="2147483732" r:id="rId12"/>
    <p:sldLayoutId id="2147483733" r:id="rId13"/>
    <p:sldLayoutId id="2147483734" r:id="rId14"/>
  </p:sldLayoutIdLst>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366838"/>
            <a:ext cx="9144000" cy="2387600"/>
          </a:xfrm>
        </p:spPr>
        <p:txBody>
          <a:bodyPr/>
          <a:lstStyle/>
          <a:p>
            <a:r>
              <a:rPr lang="en-US" dirty="0"/>
              <a:t>Natural Language Processing</a:t>
            </a:r>
          </a:p>
        </p:txBody>
      </p:sp>
      <p:sp>
        <p:nvSpPr>
          <p:cNvPr id="3" name="Subtitle 2"/>
          <p:cNvSpPr>
            <a:spLocks noGrp="1"/>
          </p:cNvSpPr>
          <p:nvPr>
            <p:ph type="subTitle" idx="1"/>
          </p:nvPr>
        </p:nvSpPr>
        <p:spPr>
          <a:xfrm>
            <a:off x="1524000" y="3974571"/>
            <a:ext cx="9144000" cy="1655762"/>
          </a:xfrm>
        </p:spPr>
        <p:txBody>
          <a:bodyPr/>
          <a:lstStyle/>
          <a:p>
            <a:r>
              <a:rPr lang="en-US" dirty="0">
                <a:solidFill>
                  <a:schemeClr val="accent2"/>
                </a:solidFill>
              </a:rPr>
              <a:t>AI4ALL Princeton 2018</a:t>
            </a:r>
          </a:p>
        </p:txBody>
      </p:sp>
    </p:spTree>
    <p:extLst>
      <p:ext uri="{BB962C8B-B14F-4D97-AF65-F5344CB8AC3E}">
        <p14:creationId xmlns:p14="http://schemas.microsoft.com/office/powerpoint/2010/main" val="2404300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Computer learning</a:t>
            </a:r>
          </a:p>
        </p:txBody>
      </p:sp>
      <p:sp>
        <p:nvSpPr>
          <p:cNvPr id="3" name="Content Placeholder 2"/>
          <p:cNvSpPr>
            <a:spLocks noGrp="1"/>
          </p:cNvSpPr>
          <p:nvPr>
            <p:ph idx="1"/>
          </p:nvPr>
        </p:nvSpPr>
        <p:spPr>
          <a:xfrm>
            <a:off x="810000" y="2369432"/>
            <a:ext cx="10554574" cy="3636511"/>
          </a:xfrm>
        </p:spPr>
        <p:txBody>
          <a:bodyPr>
            <a:normAutofit fontScale="77500" lnSpcReduction="20000"/>
          </a:bodyPr>
          <a:lstStyle/>
          <a:p>
            <a:r>
              <a:rPr lang="en-US" dirty="0"/>
              <a:t>Speech recognition</a:t>
            </a:r>
          </a:p>
          <a:p>
            <a:pPr lvl="1"/>
            <a:r>
              <a:rPr lang="en-US" dirty="0"/>
              <a:t>Sentence segmentation</a:t>
            </a:r>
          </a:p>
          <a:p>
            <a:pPr lvl="1"/>
            <a:r>
              <a:rPr lang="en-US" dirty="0"/>
              <a:t>Phoneme labeling</a:t>
            </a:r>
          </a:p>
          <a:p>
            <a:r>
              <a:rPr lang="en-US" dirty="0"/>
              <a:t>Natural language understanding</a:t>
            </a:r>
          </a:p>
          <a:p>
            <a:pPr lvl="1"/>
            <a:r>
              <a:rPr lang="en-US" dirty="0"/>
              <a:t>Topic segmentation</a:t>
            </a:r>
          </a:p>
          <a:p>
            <a:pPr lvl="1"/>
            <a:r>
              <a:rPr lang="en-US" dirty="0"/>
              <a:t>Sentiment analysis</a:t>
            </a:r>
          </a:p>
          <a:p>
            <a:pPr lvl="1"/>
            <a:r>
              <a:rPr lang="en-US" dirty="0"/>
              <a:t>Summarization</a:t>
            </a:r>
          </a:p>
          <a:p>
            <a:pPr lvl="1"/>
            <a:r>
              <a:rPr lang="en-US" dirty="0"/>
              <a:t>Information extraction</a:t>
            </a:r>
          </a:p>
          <a:p>
            <a:pPr lvl="1"/>
            <a:r>
              <a:rPr lang="en-US" dirty="0"/>
              <a:t>Prediction</a:t>
            </a:r>
          </a:p>
          <a:p>
            <a:r>
              <a:rPr lang="en-US" dirty="0"/>
              <a:t>Natural language generation</a:t>
            </a:r>
          </a:p>
          <a:p>
            <a:pPr lvl="1"/>
            <a:r>
              <a:rPr lang="en-US" dirty="0"/>
              <a:t>Writing rhyming poetry</a:t>
            </a:r>
          </a:p>
          <a:p>
            <a:pPr lvl="1"/>
            <a:r>
              <a:rPr lang="en-US" dirty="0"/>
              <a:t>Writing thematic stories</a:t>
            </a:r>
          </a:p>
          <a:p>
            <a:pPr lvl="1"/>
            <a:r>
              <a:rPr lang="en-US" dirty="0"/>
              <a:t>Writing news articles / research articles from data</a:t>
            </a:r>
          </a:p>
          <a:p>
            <a:pPr lvl="1"/>
            <a:endParaRPr lang="en-US" dirty="0"/>
          </a:p>
        </p:txBody>
      </p:sp>
    </p:spTree>
    <p:extLst>
      <p:ext uri="{BB962C8B-B14F-4D97-AF65-F5344CB8AC3E}">
        <p14:creationId xmlns:p14="http://schemas.microsoft.com/office/powerpoint/2010/main" val="20220273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228572" y="406400"/>
            <a:ext cx="2914902" cy="1289829"/>
          </a:xfrm>
        </p:spPr>
        <p:txBody>
          <a:bodyPr>
            <a:noAutofit/>
          </a:bodyPr>
          <a:lstStyle/>
          <a:p>
            <a:r>
              <a:rPr lang="en-US" sz="2800" dirty="0"/>
              <a:t>Natural Language Understanding</a:t>
            </a:r>
          </a:p>
        </p:txBody>
      </p:sp>
      <p:sp>
        <p:nvSpPr>
          <p:cNvPr id="4" name="Content Placeholder 3"/>
          <p:cNvSpPr>
            <a:spLocks noGrp="1"/>
          </p:cNvSpPr>
          <p:nvPr>
            <p:ph sz="half" idx="2"/>
          </p:nvPr>
        </p:nvSpPr>
        <p:spPr>
          <a:xfrm>
            <a:off x="4228572" y="2133740"/>
            <a:ext cx="3413121" cy="2308326"/>
          </a:xfrm>
        </p:spPr>
        <p:txBody>
          <a:bodyPr>
            <a:normAutofit fontScale="92500" lnSpcReduction="10000"/>
          </a:bodyPr>
          <a:lstStyle/>
          <a:p>
            <a:r>
              <a:rPr lang="en-US" dirty="0"/>
              <a:t>Label parts of sentence</a:t>
            </a:r>
          </a:p>
          <a:p>
            <a:r>
              <a:rPr lang="en-US" dirty="0"/>
              <a:t>Identify key words and relationships in request</a:t>
            </a:r>
          </a:p>
          <a:p>
            <a:r>
              <a:rPr lang="en-US" dirty="0"/>
              <a:t>Extract a search query or an action command</a:t>
            </a:r>
          </a:p>
          <a:p>
            <a:endParaRPr lang="en-US" dirty="0"/>
          </a:p>
        </p:txBody>
      </p:sp>
      <p:sp>
        <p:nvSpPr>
          <p:cNvPr id="5" name="Text Placeholder 4"/>
          <p:cNvSpPr>
            <a:spLocks noGrp="1"/>
          </p:cNvSpPr>
          <p:nvPr>
            <p:ph type="body" sz="quarter" idx="3"/>
          </p:nvPr>
        </p:nvSpPr>
        <p:spPr>
          <a:xfrm>
            <a:off x="7924799" y="619605"/>
            <a:ext cx="2953510" cy="1026862"/>
          </a:xfrm>
        </p:spPr>
        <p:txBody>
          <a:bodyPr>
            <a:normAutofit fontScale="85000" lnSpcReduction="10000"/>
          </a:bodyPr>
          <a:lstStyle/>
          <a:p>
            <a:r>
              <a:rPr lang="en-US" sz="2800" dirty="0"/>
              <a:t>Natural Language Generation</a:t>
            </a:r>
          </a:p>
        </p:txBody>
      </p:sp>
      <p:sp>
        <p:nvSpPr>
          <p:cNvPr id="6" name="Content Placeholder 5"/>
          <p:cNvSpPr>
            <a:spLocks noGrp="1"/>
          </p:cNvSpPr>
          <p:nvPr>
            <p:ph sz="quarter" idx="4"/>
          </p:nvPr>
        </p:nvSpPr>
        <p:spPr>
          <a:xfrm>
            <a:off x="7962623" y="1934863"/>
            <a:ext cx="3430587" cy="3231370"/>
          </a:xfrm>
        </p:spPr>
        <p:txBody>
          <a:bodyPr>
            <a:normAutofit fontScale="92500" lnSpcReduction="10000"/>
          </a:bodyPr>
          <a:lstStyle/>
          <a:p>
            <a:r>
              <a:rPr lang="en-US" sz="2400" dirty="0"/>
              <a:t>Check the internet for response to question (or perform an action)</a:t>
            </a:r>
          </a:p>
          <a:p>
            <a:r>
              <a:rPr lang="en-US" sz="2400" dirty="0"/>
              <a:t>Form sentence around answer information using grammatical rules</a:t>
            </a:r>
          </a:p>
          <a:p>
            <a:r>
              <a:rPr lang="en-US" sz="2400" dirty="0"/>
              <a:t>Use speech to text!</a:t>
            </a:r>
          </a:p>
        </p:txBody>
      </p:sp>
      <p:sp>
        <p:nvSpPr>
          <p:cNvPr id="2" name="TextBox 1"/>
          <p:cNvSpPr txBox="1"/>
          <p:nvPr/>
        </p:nvSpPr>
        <p:spPr>
          <a:xfrm>
            <a:off x="728870" y="742122"/>
            <a:ext cx="2981921" cy="954107"/>
          </a:xfrm>
          <a:prstGeom prst="rect">
            <a:avLst/>
          </a:prstGeom>
          <a:noFill/>
        </p:spPr>
        <p:txBody>
          <a:bodyPr wrap="square" rtlCol="0">
            <a:spAutoFit/>
          </a:bodyPr>
          <a:lstStyle/>
          <a:p>
            <a:r>
              <a:rPr lang="en-US" sz="2800" dirty="0"/>
              <a:t>Speech Recognition</a:t>
            </a:r>
          </a:p>
        </p:txBody>
      </p:sp>
      <p:sp>
        <p:nvSpPr>
          <p:cNvPr id="8" name="TextBox 7"/>
          <p:cNvSpPr txBox="1"/>
          <p:nvPr/>
        </p:nvSpPr>
        <p:spPr>
          <a:xfrm>
            <a:off x="532018" y="2157753"/>
            <a:ext cx="3375624" cy="461665"/>
          </a:xfrm>
          <a:prstGeom prst="rect">
            <a:avLst/>
          </a:prstGeom>
          <a:noFill/>
        </p:spPr>
        <p:txBody>
          <a:bodyPr wrap="square" rtlCol="0">
            <a:spAutoFit/>
          </a:bodyPr>
          <a:lstStyle/>
          <a:p>
            <a:pPr marL="342900" indent="-342900">
              <a:buFont typeface="Arial" panose="020B0604020202020204" pitchFamily="34" charset="0"/>
              <a:buChar char="•"/>
            </a:pPr>
            <a:endParaRPr lang="en-US" sz="2400" dirty="0"/>
          </a:p>
        </p:txBody>
      </p:sp>
      <p:pic>
        <p:nvPicPr>
          <p:cNvPr id="9" name="Picture 8"/>
          <p:cNvPicPr>
            <a:picLocks noChangeAspect="1"/>
          </p:cNvPicPr>
          <p:nvPr/>
        </p:nvPicPr>
        <p:blipFill>
          <a:blip r:embed="rId3"/>
          <a:stretch>
            <a:fillRect/>
          </a:stretch>
        </p:blipFill>
        <p:spPr>
          <a:xfrm>
            <a:off x="3975101" y="4243189"/>
            <a:ext cx="3920065" cy="2050496"/>
          </a:xfrm>
          <a:prstGeom prst="rect">
            <a:avLst/>
          </a:prstGeom>
        </p:spPr>
      </p:pic>
      <p:sp>
        <p:nvSpPr>
          <p:cNvPr id="10" name="Content Placeholder 3">
            <a:extLst>
              <a:ext uri="{FF2B5EF4-FFF2-40B4-BE49-F238E27FC236}">
                <a16:creationId xmlns:a16="http://schemas.microsoft.com/office/drawing/2014/main" id="{329BDC22-7B5A-354A-880D-BC50EC469909}"/>
              </a:ext>
            </a:extLst>
          </p:cNvPr>
          <p:cNvSpPr txBox="1">
            <a:spLocks/>
          </p:cNvSpPr>
          <p:nvPr/>
        </p:nvSpPr>
        <p:spPr>
          <a:xfrm>
            <a:off x="463186" y="2396385"/>
            <a:ext cx="3413121" cy="2308326"/>
          </a:xfrm>
          <a:prstGeom prst="rect">
            <a:avLst/>
          </a:prstGeom>
          <a:effectLst>
            <a:outerShdw blurRad="50800" dir="14400000">
              <a:srgbClr val="000000">
                <a:alpha val="40000"/>
              </a:srgbClr>
            </a:outerShdw>
          </a:effectLst>
        </p:spPr>
        <p:txBody>
          <a:bodyPr vert="horz" lIns="91440" tIns="45720" rIns="91440" bIns="45720" rtlCol="0" anchor="t">
            <a:normAutofit/>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r>
              <a:rPr lang="en-US" dirty="0"/>
              <a:t>Break speech down into letter / sound chunks</a:t>
            </a:r>
          </a:p>
          <a:p>
            <a:r>
              <a:rPr lang="en-US" dirty="0"/>
              <a:t>Compare to recorded phonemes and pick likeliest combinations</a:t>
            </a:r>
          </a:p>
          <a:p>
            <a:endParaRPr lang="en-US" dirty="0"/>
          </a:p>
          <a:p>
            <a:endParaRPr lang="en-US" dirty="0"/>
          </a:p>
        </p:txBody>
      </p:sp>
    </p:spTree>
    <p:extLst>
      <p:ext uri="{BB962C8B-B14F-4D97-AF65-F5344CB8AC3E}">
        <p14:creationId xmlns:p14="http://schemas.microsoft.com/office/powerpoint/2010/main" val="17055309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is that so hard?</a:t>
            </a:r>
          </a:p>
        </p:txBody>
      </p:sp>
      <p:sp>
        <p:nvSpPr>
          <p:cNvPr id="3" name="Text Placeholder 2"/>
          <p:cNvSpPr>
            <a:spLocks noGrp="1"/>
          </p:cNvSpPr>
          <p:nvPr>
            <p:ph type="body" idx="1"/>
          </p:nvPr>
        </p:nvSpPr>
        <p:spPr/>
        <p:txBody>
          <a:bodyPr/>
          <a:lstStyle/>
          <a:p>
            <a:r>
              <a:rPr lang="en-US" dirty="0">
                <a:solidFill>
                  <a:schemeClr val="accent2"/>
                </a:solidFill>
              </a:rPr>
              <a:t>Talking is easy!</a:t>
            </a:r>
          </a:p>
        </p:txBody>
      </p:sp>
    </p:spTree>
    <p:extLst>
      <p:ext uri="{BB962C8B-B14F-4D97-AF65-F5344CB8AC3E}">
        <p14:creationId xmlns:p14="http://schemas.microsoft.com/office/powerpoint/2010/main" val="19558812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A65AE85-A909-4957-AB4C-77EF45F708B1}"/>
              </a:ext>
            </a:extLst>
          </p:cNvPr>
          <p:cNvSpPr txBox="1"/>
          <p:nvPr/>
        </p:nvSpPr>
        <p:spPr>
          <a:xfrm>
            <a:off x="316523" y="6462346"/>
            <a:ext cx="10097188" cy="369332"/>
          </a:xfrm>
          <a:prstGeom prst="rect">
            <a:avLst/>
          </a:prstGeom>
          <a:noFill/>
        </p:spPr>
        <p:txBody>
          <a:bodyPr wrap="none" rtlCol="0">
            <a:spAutoFit/>
          </a:bodyPr>
          <a:lstStyle/>
          <a:p>
            <a:r>
              <a:rPr lang="en-US" dirty="0"/>
              <a:t>http://what-when-how.com/how-to-build-a-digital-library/word-segmentation-and-sorting-digital-library/</a:t>
            </a:r>
          </a:p>
        </p:txBody>
      </p:sp>
      <p:pic>
        <p:nvPicPr>
          <p:cNvPr id="6" name="Picture 5"/>
          <p:cNvPicPr>
            <a:picLocks noChangeAspect="1"/>
          </p:cNvPicPr>
          <p:nvPr/>
        </p:nvPicPr>
        <p:blipFill rotWithShape="1">
          <a:blip r:embed="rId3"/>
          <a:srcRect t="57722"/>
          <a:stretch/>
        </p:blipFill>
        <p:spPr>
          <a:xfrm>
            <a:off x="673870" y="2864653"/>
            <a:ext cx="10844260" cy="2002235"/>
          </a:xfrm>
          <a:prstGeom prst="rect">
            <a:avLst/>
          </a:prstGeom>
        </p:spPr>
      </p:pic>
    </p:spTree>
    <p:extLst>
      <p:ext uri="{BB962C8B-B14F-4D97-AF65-F5344CB8AC3E}">
        <p14:creationId xmlns:p14="http://schemas.microsoft.com/office/powerpoint/2010/main" val="15244868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F3D27C3-9D27-4EC5-A809-C40A0E54E486}"/>
              </a:ext>
            </a:extLst>
          </p:cNvPr>
          <p:cNvSpPr txBox="1"/>
          <p:nvPr/>
        </p:nvSpPr>
        <p:spPr>
          <a:xfrm>
            <a:off x="291246" y="3987312"/>
            <a:ext cx="8052655" cy="307777"/>
          </a:xfrm>
          <a:prstGeom prst="rect">
            <a:avLst/>
          </a:prstGeom>
          <a:noFill/>
        </p:spPr>
        <p:txBody>
          <a:bodyPr wrap="square" rtlCol="0">
            <a:spAutoFit/>
          </a:bodyPr>
          <a:lstStyle/>
          <a:p>
            <a:r>
              <a:rPr lang="en-US" sz="1400" dirty="0"/>
              <a:t>https://www.ecenglish.com/en/social/blog/ec-central/2015/11/23/vocab-review-homophones</a:t>
            </a:r>
          </a:p>
        </p:txBody>
      </p:sp>
      <p:sp>
        <p:nvSpPr>
          <p:cNvPr id="7" name="TextBox 6">
            <a:extLst>
              <a:ext uri="{FF2B5EF4-FFF2-40B4-BE49-F238E27FC236}">
                <a16:creationId xmlns:a16="http://schemas.microsoft.com/office/drawing/2014/main" id="{B5B06D9A-3C66-477E-9B87-3F4F0FC6354B}"/>
              </a:ext>
            </a:extLst>
          </p:cNvPr>
          <p:cNvSpPr txBox="1"/>
          <p:nvPr/>
        </p:nvSpPr>
        <p:spPr>
          <a:xfrm>
            <a:off x="6454760" y="5786439"/>
            <a:ext cx="4623060" cy="307777"/>
          </a:xfrm>
          <a:prstGeom prst="rect">
            <a:avLst/>
          </a:prstGeom>
          <a:noFill/>
        </p:spPr>
        <p:txBody>
          <a:bodyPr wrap="none" rtlCol="0">
            <a:spAutoFit/>
          </a:bodyPr>
          <a:lstStyle/>
          <a:p>
            <a:r>
              <a:rPr lang="en-US" sz="1400" dirty="0"/>
              <a:t>https://www.creators.com/read/speed-bump/02/16/165650</a:t>
            </a:r>
          </a:p>
        </p:txBody>
      </p:sp>
      <p:pic>
        <p:nvPicPr>
          <p:cNvPr id="8" name="Picture 7"/>
          <p:cNvPicPr>
            <a:picLocks noChangeAspect="1"/>
          </p:cNvPicPr>
          <p:nvPr/>
        </p:nvPicPr>
        <p:blipFill>
          <a:blip r:embed="rId2"/>
          <a:stretch>
            <a:fillRect/>
          </a:stretch>
        </p:blipFill>
        <p:spPr>
          <a:xfrm>
            <a:off x="291246" y="583064"/>
            <a:ext cx="7015049" cy="2735869"/>
          </a:xfrm>
          <a:prstGeom prst="rect">
            <a:avLst/>
          </a:prstGeom>
        </p:spPr>
      </p:pic>
      <p:pic>
        <p:nvPicPr>
          <p:cNvPr id="9" name="Picture 8"/>
          <p:cNvPicPr>
            <a:picLocks noChangeAspect="1"/>
          </p:cNvPicPr>
          <p:nvPr/>
        </p:nvPicPr>
        <p:blipFill>
          <a:blip r:embed="rId3"/>
          <a:stretch>
            <a:fillRect/>
          </a:stretch>
        </p:blipFill>
        <p:spPr>
          <a:xfrm>
            <a:off x="7586133" y="1502573"/>
            <a:ext cx="3935586" cy="4312971"/>
          </a:xfrm>
          <a:prstGeom prst="rect">
            <a:avLst/>
          </a:prstGeom>
        </p:spPr>
      </p:pic>
    </p:spTree>
    <p:extLst>
      <p:ext uri="{BB962C8B-B14F-4D97-AF65-F5344CB8AC3E}">
        <p14:creationId xmlns:p14="http://schemas.microsoft.com/office/powerpoint/2010/main" val="10758937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2382646-EBE0-43C9-8D28-31CD730C0C1D}"/>
              </a:ext>
            </a:extLst>
          </p:cNvPr>
          <p:cNvSpPr txBox="1"/>
          <p:nvPr/>
        </p:nvSpPr>
        <p:spPr>
          <a:xfrm>
            <a:off x="1047466" y="6184248"/>
            <a:ext cx="7716921" cy="369332"/>
          </a:xfrm>
          <a:prstGeom prst="rect">
            <a:avLst/>
          </a:prstGeom>
          <a:noFill/>
        </p:spPr>
        <p:txBody>
          <a:bodyPr wrap="none" rtlCol="0">
            <a:spAutoFit/>
          </a:bodyPr>
          <a:lstStyle/>
          <a:p>
            <a:r>
              <a:rPr lang="en-US" dirty="0"/>
              <a:t>http://onthesannyside.blogspot.com/2015/08/fun-with-dangling-modifiers.html</a:t>
            </a:r>
          </a:p>
        </p:txBody>
      </p:sp>
      <p:pic>
        <p:nvPicPr>
          <p:cNvPr id="2050" name="Picture 2" descr="http://1.bp.blogspot.com/-MEE5Ahe5C54/VdS_fslGDKI/AAAAAAAAV14/y1n5Mu5fM1Q/s1600/DanglingModifier.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47466" y="1371600"/>
            <a:ext cx="6959601" cy="35633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342678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64FF75DC-A0FB-4F5B-95E2-C0C190ABF7B6}"/>
              </a:ext>
            </a:extLst>
          </p:cNvPr>
          <p:cNvSpPr txBox="1"/>
          <p:nvPr/>
        </p:nvSpPr>
        <p:spPr>
          <a:xfrm>
            <a:off x="553915" y="6497515"/>
            <a:ext cx="3253327" cy="369332"/>
          </a:xfrm>
          <a:prstGeom prst="rect">
            <a:avLst/>
          </a:prstGeom>
          <a:noFill/>
        </p:spPr>
        <p:txBody>
          <a:bodyPr wrap="none" rtlCol="0">
            <a:spAutoFit/>
          </a:bodyPr>
          <a:lstStyle/>
          <a:p>
            <a:r>
              <a:rPr lang="en-US" dirty="0"/>
              <a:t>http://explosm.net/comics/1206</a:t>
            </a:r>
          </a:p>
        </p:txBody>
      </p:sp>
      <p:pic>
        <p:nvPicPr>
          <p:cNvPr id="1028" name="Picture 4" descr="http://files.explosm.net/comics/Dave/comicshithead3.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67337" y="756888"/>
            <a:ext cx="6587067" cy="53442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986016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How can NLP help?</a:t>
            </a:r>
            <a:endParaRPr lang="en-US" dirty="0"/>
          </a:p>
        </p:txBody>
      </p:sp>
      <p:sp>
        <p:nvSpPr>
          <p:cNvPr id="3" name="Text Placeholder 2"/>
          <p:cNvSpPr>
            <a:spLocks noGrp="1"/>
          </p:cNvSpPr>
          <p:nvPr>
            <p:ph type="body" idx="1"/>
          </p:nvPr>
        </p:nvSpPr>
        <p:spPr/>
        <p:txBody>
          <a:bodyPr/>
          <a:lstStyle/>
          <a:p>
            <a:r>
              <a:rPr lang="en-US" dirty="0">
                <a:solidFill>
                  <a:schemeClr val="accent2"/>
                </a:solidFill>
              </a:rPr>
              <a:t>How has it been used?</a:t>
            </a:r>
          </a:p>
        </p:txBody>
      </p:sp>
    </p:spTree>
    <p:extLst>
      <p:ext uri="{BB962C8B-B14F-4D97-AF65-F5344CB8AC3E}">
        <p14:creationId xmlns:p14="http://schemas.microsoft.com/office/powerpoint/2010/main" val="10400296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9960E-0710-4290-90BB-5F65683735DC}"/>
              </a:ext>
            </a:extLst>
          </p:cNvPr>
          <p:cNvSpPr>
            <a:spLocks noGrp="1"/>
          </p:cNvSpPr>
          <p:nvPr>
            <p:ph type="title"/>
          </p:nvPr>
        </p:nvSpPr>
        <p:spPr>
          <a:xfrm>
            <a:off x="838200" y="342464"/>
            <a:ext cx="10515600" cy="1325563"/>
          </a:xfrm>
        </p:spPr>
        <p:txBody>
          <a:bodyPr/>
          <a:lstStyle/>
          <a:p>
            <a:r>
              <a:rPr lang="en-US" dirty="0"/>
              <a:t>Medicine</a:t>
            </a:r>
          </a:p>
        </p:txBody>
      </p:sp>
      <p:sp>
        <p:nvSpPr>
          <p:cNvPr id="5" name="TextBox 4"/>
          <p:cNvSpPr txBox="1"/>
          <p:nvPr/>
        </p:nvSpPr>
        <p:spPr>
          <a:xfrm>
            <a:off x="838200" y="2134110"/>
            <a:ext cx="6477001" cy="4154984"/>
          </a:xfrm>
          <a:prstGeom prst="rect">
            <a:avLst/>
          </a:prstGeom>
          <a:noFill/>
        </p:spPr>
        <p:txBody>
          <a:bodyPr wrap="square" rtlCol="0">
            <a:spAutoFit/>
          </a:bodyPr>
          <a:lstStyle/>
          <a:p>
            <a:pPr marL="285750" indent="-285750">
              <a:buFont typeface="Arial" charset="0"/>
              <a:buChar char="•"/>
            </a:pPr>
            <a:r>
              <a:rPr lang="en-US" sz="2400" dirty="0"/>
              <a:t>Clinical decision support</a:t>
            </a:r>
          </a:p>
          <a:p>
            <a:pPr marL="742950" lvl="1" indent="-285750">
              <a:buFont typeface="Arial" charset="0"/>
              <a:buChar char="•"/>
            </a:pPr>
            <a:r>
              <a:rPr lang="en-US" sz="2400" dirty="0"/>
              <a:t>Process narrative text in electronic healthcare records to help doctors make clinical decisions</a:t>
            </a:r>
          </a:p>
          <a:p>
            <a:pPr marL="742950" lvl="1" indent="-285750">
              <a:buFont typeface="Arial" charset="0"/>
              <a:buChar char="•"/>
            </a:pPr>
            <a:r>
              <a:rPr lang="en-US" sz="2400" dirty="0"/>
              <a:t>IBM Watson can learn from entirety of Medline literature; impossible for doctors to read even a fraction of this</a:t>
            </a:r>
          </a:p>
          <a:p>
            <a:pPr marL="285750" indent="-285750">
              <a:buFont typeface="Arial" charset="0"/>
              <a:buChar char="•"/>
            </a:pPr>
            <a:r>
              <a:rPr lang="en-US" sz="2400" dirty="0"/>
              <a:t>Note-taking</a:t>
            </a:r>
          </a:p>
          <a:p>
            <a:pPr marL="742950" lvl="1" indent="-285750">
              <a:buFont typeface="Arial" charset="0"/>
              <a:buChar char="•"/>
            </a:pPr>
            <a:r>
              <a:rPr lang="en-US" sz="2400" dirty="0"/>
              <a:t>Allow doctors to dictate their notes </a:t>
            </a:r>
          </a:p>
          <a:p>
            <a:pPr marL="742950" lvl="1" indent="-285750">
              <a:buFont typeface="Arial" charset="0"/>
              <a:buChar char="•"/>
            </a:pPr>
            <a:r>
              <a:rPr lang="en-US" sz="2400" dirty="0"/>
              <a:t>Tag these notes appropriately</a:t>
            </a:r>
          </a:p>
        </p:txBody>
      </p:sp>
      <p:pic>
        <p:nvPicPr>
          <p:cNvPr id="1026" name="Picture 2" descr="https://lh3.googleusercontent.com/LnHgSUJ0X7OrnLsQo_OHgQU1x9XJl_-BNn-zKNgh5shk2EFu3uSEsyYXZoVC6TOMJiSOfp2PHMrcdvrPa01YECDawgwefgkTKAErKKeCd5OqDYCkk9i-hAk0b_OqIQONk0DLlPPnKWc"/>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49635" y="1977918"/>
            <a:ext cx="3704165" cy="34922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459126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Law</a:t>
            </a:r>
          </a:p>
        </p:txBody>
      </p:sp>
      <p:sp>
        <p:nvSpPr>
          <p:cNvPr id="3" name="Content Placeholder 2"/>
          <p:cNvSpPr>
            <a:spLocks noGrp="1"/>
          </p:cNvSpPr>
          <p:nvPr>
            <p:ph idx="1"/>
          </p:nvPr>
        </p:nvSpPr>
        <p:spPr>
          <a:xfrm>
            <a:off x="838200" y="1825625"/>
            <a:ext cx="5884333" cy="4351338"/>
          </a:xfrm>
        </p:spPr>
        <p:txBody>
          <a:bodyPr/>
          <a:lstStyle/>
          <a:p>
            <a:r>
              <a:rPr lang="en-US" dirty="0"/>
              <a:t>Help lawyers retrieve relevant documents and legal cases for the case they’re working on</a:t>
            </a:r>
          </a:p>
          <a:p>
            <a:r>
              <a:rPr lang="en-US" dirty="0"/>
              <a:t>Create summary reports of long legal briefs or contracts for lawyers and clients</a:t>
            </a:r>
          </a:p>
          <a:p>
            <a:r>
              <a:rPr lang="en-US" dirty="0"/>
              <a:t>Detect convictions that can be downgraded and fill out the relevant paperwork!</a:t>
            </a:r>
          </a:p>
        </p:txBody>
      </p:sp>
      <p:pic>
        <p:nvPicPr>
          <p:cNvPr id="4" name="Picture 3"/>
          <p:cNvPicPr>
            <a:picLocks noChangeAspect="1"/>
          </p:cNvPicPr>
          <p:nvPr/>
        </p:nvPicPr>
        <p:blipFill>
          <a:blip r:embed="rId2"/>
          <a:stretch>
            <a:fillRect/>
          </a:stretch>
        </p:blipFill>
        <p:spPr>
          <a:xfrm>
            <a:off x="6722533" y="2502959"/>
            <a:ext cx="4631267" cy="2605088"/>
          </a:xfrm>
          <a:prstGeom prst="rect">
            <a:avLst/>
          </a:prstGeom>
        </p:spPr>
      </p:pic>
    </p:spTree>
    <p:extLst>
      <p:ext uri="{BB962C8B-B14F-4D97-AF65-F5344CB8AC3E}">
        <p14:creationId xmlns:p14="http://schemas.microsoft.com/office/powerpoint/2010/main" val="20642393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0D034A-A9AC-0243-BC71-C9181A363DAE}"/>
              </a:ext>
            </a:extLst>
          </p:cNvPr>
          <p:cNvSpPr>
            <a:spLocks noGrp="1"/>
          </p:cNvSpPr>
          <p:nvPr>
            <p:ph type="title"/>
          </p:nvPr>
        </p:nvSpPr>
        <p:spPr/>
        <p:txBody>
          <a:bodyPr/>
          <a:lstStyle/>
          <a:p>
            <a:r>
              <a:rPr lang="en-US" dirty="0"/>
              <a:t>Before we start</a:t>
            </a:r>
          </a:p>
        </p:txBody>
      </p:sp>
      <p:sp>
        <p:nvSpPr>
          <p:cNvPr id="3" name="Text Placeholder 2">
            <a:extLst>
              <a:ext uri="{FF2B5EF4-FFF2-40B4-BE49-F238E27FC236}">
                <a16:creationId xmlns:a16="http://schemas.microsoft.com/office/drawing/2014/main" id="{438B4F25-5F79-EB4C-B023-992C7086FCBD}"/>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93895175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4424" y="182880"/>
            <a:ext cx="11315700" cy="1325563"/>
          </a:xfrm>
        </p:spPr>
        <p:txBody>
          <a:bodyPr/>
          <a:lstStyle/>
          <a:p>
            <a:r>
              <a:rPr lang="en-US" dirty="0"/>
              <a:t>Disaster Relief (Twitter)</a:t>
            </a:r>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t="33812" b="15727"/>
          <a:stretch/>
        </p:blipFill>
        <p:spPr>
          <a:xfrm>
            <a:off x="319024" y="2446645"/>
            <a:ext cx="11315700" cy="749808"/>
          </a:xfrm>
          <a:prstGeom prst="rect">
            <a:avLst/>
          </a:prstGeom>
        </p:spPr>
      </p:pic>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t="68739"/>
          <a:stretch/>
        </p:blipFill>
        <p:spPr>
          <a:xfrm>
            <a:off x="299974" y="3475559"/>
            <a:ext cx="11303000" cy="524065"/>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9024" y="4937826"/>
            <a:ext cx="11341100" cy="1308100"/>
          </a:xfrm>
          <a:prstGeom prst="rect">
            <a:avLst/>
          </a:prstGeom>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3474" y="4233775"/>
            <a:ext cx="11252200" cy="469900"/>
          </a:xfrm>
          <a:prstGeom prst="rect">
            <a:avLst/>
          </a:prstGeom>
        </p:spPr>
      </p:pic>
    </p:spTree>
    <p:extLst>
      <p:ext uri="{BB962C8B-B14F-4D97-AF65-F5344CB8AC3E}">
        <p14:creationId xmlns:p14="http://schemas.microsoft.com/office/powerpoint/2010/main" val="74578600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does NLP work?</a:t>
            </a:r>
          </a:p>
        </p:txBody>
      </p:sp>
      <p:sp>
        <p:nvSpPr>
          <p:cNvPr id="3" name="Text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5886055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9960E-0710-4290-90BB-5F65683735DC}"/>
              </a:ext>
            </a:extLst>
          </p:cNvPr>
          <p:cNvSpPr>
            <a:spLocks noGrp="1"/>
          </p:cNvSpPr>
          <p:nvPr>
            <p:ph type="title"/>
          </p:nvPr>
        </p:nvSpPr>
        <p:spPr/>
        <p:txBody>
          <a:bodyPr/>
          <a:lstStyle/>
          <a:p>
            <a:r>
              <a:rPr lang="en-US" dirty="0"/>
              <a:t>What is “NLP”?</a:t>
            </a:r>
          </a:p>
        </p:txBody>
      </p:sp>
      <p:sp>
        <p:nvSpPr>
          <p:cNvPr id="3" name="Content Placeholder 2">
            <a:extLst>
              <a:ext uri="{FF2B5EF4-FFF2-40B4-BE49-F238E27FC236}">
                <a16:creationId xmlns:a16="http://schemas.microsoft.com/office/drawing/2014/main" id="{FC918B98-39E3-44FF-8B6E-5663E98728B1}"/>
              </a:ext>
            </a:extLst>
          </p:cNvPr>
          <p:cNvSpPr>
            <a:spLocks noGrp="1"/>
          </p:cNvSpPr>
          <p:nvPr>
            <p:ph idx="1"/>
          </p:nvPr>
        </p:nvSpPr>
        <p:spPr/>
        <p:txBody>
          <a:bodyPr/>
          <a:lstStyle/>
          <a:p>
            <a:pPr marL="0" indent="0" algn="ctr">
              <a:buNone/>
            </a:pPr>
            <a:r>
              <a:rPr lang="en-US" dirty="0"/>
              <a:t>“</a:t>
            </a:r>
            <a:r>
              <a:rPr lang="en-US" b="1" dirty="0"/>
              <a:t>Natural-language processing</a:t>
            </a:r>
            <a:r>
              <a:rPr lang="en-US" dirty="0"/>
              <a:t> (</a:t>
            </a:r>
            <a:r>
              <a:rPr lang="en-US" b="1" dirty="0"/>
              <a:t>NLP</a:t>
            </a:r>
            <a:r>
              <a:rPr lang="en-US" dirty="0"/>
              <a:t>) is an area of computer science and artificial intelligence concerned with the interactions between computers and human (natural) languages, in particular how to program computers to fruitfully process large amounts of natural language data.”</a:t>
            </a:r>
          </a:p>
          <a:p>
            <a:pPr marL="0" indent="0" algn="ctr">
              <a:buNone/>
            </a:pPr>
            <a:r>
              <a:rPr lang="en-US" dirty="0"/>
              <a:t>- Wikipedia</a:t>
            </a:r>
          </a:p>
        </p:txBody>
      </p:sp>
      <p:sp>
        <p:nvSpPr>
          <p:cNvPr id="4" name="TextBox 3">
            <a:extLst>
              <a:ext uri="{FF2B5EF4-FFF2-40B4-BE49-F238E27FC236}">
                <a16:creationId xmlns:a16="http://schemas.microsoft.com/office/drawing/2014/main" id="{EDBEA624-372B-4B4D-BCE8-AD05CD33FCE8}"/>
              </a:ext>
            </a:extLst>
          </p:cNvPr>
          <p:cNvSpPr txBox="1"/>
          <p:nvPr/>
        </p:nvSpPr>
        <p:spPr>
          <a:xfrm>
            <a:off x="382385" y="6450676"/>
            <a:ext cx="5743688" cy="369332"/>
          </a:xfrm>
          <a:prstGeom prst="rect">
            <a:avLst/>
          </a:prstGeom>
          <a:noFill/>
        </p:spPr>
        <p:txBody>
          <a:bodyPr wrap="none" rtlCol="0">
            <a:spAutoFit/>
          </a:bodyPr>
          <a:lstStyle/>
          <a:p>
            <a:r>
              <a:rPr lang="en-US" dirty="0"/>
              <a:t>https://en.wikipedia.org/wiki/Natural-language_processing</a:t>
            </a:r>
          </a:p>
        </p:txBody>
      </p:sp>
    </p:spTree>
    <p:extLst>
      <p:ext uri="{BB962C8B-B14F-4D97-AF65-F5344CB8AC3E}">
        <p14:creationId xmlns:p14="http://schemas.microsoft.com/office/powerpoint/2010/main" val="2857644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is NLP important?</a:t>
            </a:r>
          </a:p>
        </p:txBody>
      </p:sp>
      <p:sp>
        <p:nvSpPr>
          <p:cNvPr id="3" name="Text Placeholder 2"/>
          <p:cNvSpPr>
            <a:spLocks noGrp="1"/>
          </p:cNvSpPr>
          <p:nvPr>
            <p:ph type="body" idx="1"/>
          </p:nvPr>
        </p:nvSpPr>
        <p:spPr/>
        <p:txBody>
          <a:bodyPr/>
          <a:lstStyle/>
          <a:p>
            <a:r>
              <a:rPr lang="en-US" dirty="0">
                <a:solidFill>
                  <a:schemeClr val="accent2"/>
                </a:solidFill>
              </a:rPr>
              <a:t>Why am I here?</a:t>
            </a:r>
          </a:p>
        </p:txBody>
      </p:sp>
    </p:spTree>
    <p:extLst>
      <p:ext uri="{BB962C8B-B14F-4D97-AF65-F5344CB8AC3E}">
        <p14:creationId xmlns:p14="http://schemas.microsoft.com/office/powerpoint/2010/main" val="20313220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Turing Test</a:t>
            </a:r>
          </a:p>
        </p:txBody>
      </p:sp>
      <p:pic>
        <p:nvPicPr>
          <p:cNvPr id="4098" name="Picture 2" descr="https://upload.wikimedia.org/wikipedia/commons/5/55/Turing_test_diagram.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0" y="2072659"/>
            <a:ext cx="4551892" cy="3470732"/>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7112000" y="6211669"/>
            <a:ext cx="5080000" cy="646331"/>
          </a:xfrm>
          <a:prstGeom prst="rect">
            <a:avLst/>
          </a:prstGeom>
        </p:spPr>
        <p:txBody>
          <a:bodyPr wrap="square">
            <a:spAutoFit/>
          </a:bodyPr>
          <a:lstStyle/>
          <a:p>
            <a:r>
              <a:rPr lang="en-US" dirty="0"/>
              <a:t>https://</a:t>
            </a:r>
            <a:r>
              <a:rPr lang="en-US" dirty="0" err="1"/>
              <a:t>en.wikipedia.org</a:t>
            </a:r>
            <a:r>
              <a:rPr lang="en-US" dirty="0"/>
              <a:t>/wiki/</a:t>
            </a:r>
            <a:r>
              <a:rPr lang="en-US" dirty="0" err="1"/>
              <a:t>Turing_test</a:t>
            </a:r>
            <a:r>
              <a:rPr lang="en-US" dirty="0"/>
              <a:t>#/media/</a:t>
            </a:r>
            <a:r>
              <a:rPr lang="en-US" dirty="0" err="1"/>
              <a:t>File:Turing_test_diagram.png</a:t>
            </a:r>
            <a:endParaRPr lang="en-US" dirty="0"/>
          </a:p>
        </p:txBody>
      </p:sp>
      <p:pic>
        <p:nvPicPr>
          <p:cNvPr id="5" name="Picture 4"/>
          <p:cNvPicPr>
            <a:picLocks noChangeAspect="1"/>
          </p:cNvPicPr>
          <p:nvPr/>
        </p:nvPicPr>
        <p:blipFill>
          <a:blip r:embed="rId3"/>
          <a:stretch>
            <a:fillRect/>
          </a:stretch>
        </p:blipFill>
        <p:spPr>
          <a:xfrm>
            <a:off x="1667933" y="1673483"/>
            <a:ext cx="3141133" cy="4269085"/>
          </a:xfrm>
          <a:prstGeom prst="rect">
            <a:avLst/>
          </a:prstGeom>
        </p:spPr>
      </p:pic>
      <p:sp>
        <p:nvSpPr>
          <p:cNvPr id="7" name="Rectangle 6"/>
          <p:cNvSpPr/>
          <p:nvPr/>
        </p:nvSpPr>
        <p:spPr>
          <a:xfrm>
            <a:off x="0" y="6258652"/>
            <a:ext cx="6096000" cy="646331"/>
          </a:xfrm>
          <a:prstGeom prst="rect">
            <a:avLst/>
          </a:prstGeom>
        </p:spPr>
        <p:txBody>
          <a:bodyPr>
            <a:spAutoFit/>
          </a:bodyPr>
          <a:lstStyle/>
          <a:p>
            <a:r>
              <a:rPr lang="en-US" dirty="0"/>
              <a:t>https://</a:t>
            </a:r>
            <a:r>
              <a:rPr lang="en-US" dirty="0" err="1"/>
              <a:t>en.wikipedia.org</a:t>
            </a:r>
            <a:r>
              <a:rPr lang="en-US" dirty="0"/>
              <a:t>/wiki/</a:t>
            </a:r>
            <a:r>
              <a:rPr lang="en-US" dirty="0" err="1"/>
              <a:t>Alan_Turing</a:t>
            </a:r>
            <a:r>
              <a:rPr lang="en-US" dirty="0"/>
              <a:t>#/media/File:Alan_Turing_Aged_16.jpg</a:t>
            </a:r>
          </a:p>
        </p:txBody>
      </p:sp>
    </p:spTree>
    <p:extLst>
      <p:ext uri="{BB962C8B-B14F-4D97-AF65-F5344CB8AC3E}">
        <p14:creationId xmlns:p14="http://schemas.microsoft.com/office/powerpoint/2010/main" val="19173506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684DB56-893C-4FD4-9199-71F3A890E54E}"/>
              </a:ext>
            </a:extLst>
          </p:cNvPr>
          <p:cNvSpPr>
            <a:spLocks noGrp="1"/>
          </p:cNvSpPr>
          <p:nvPr>
            <p:ph idx="1"/>
          </p:nvPr>
        </p:nvSpPr>
        <p:spPr/>
        <p:txBody>
          <a:bodyPr>
            <a:normAutofit/>
          </a:bodyPr>
          <a:lstStyle/>
          <a:p>
            <a:pPr marL="0" indent="0" algn="ctr">
              <a:buNone/>
            </a:pPr>
            <a:r>
              <a:rPr lang="en-US" sz="5000" dirty="0"/>
              <a:t>“Analysts at Gartner (gated) estimate that </a:t>
            </a:r>
            <a:r>
              <a:rPr lang="en-US" sz="5000" b="1" dirty="0"/>
              <a:t>upward of 80% </a:t>
            </a:r>
            <a:r>
              <a:rPr lang="en-US" sz="5000" dirty="0"/>
              <a:t>of enterprise data today is </a:t>
            </a:r>
            <a:r>
              <a:rPr lang="en-US" sz="5000" b="1" dirty="0"/>
              <a:t>unstructured</a:t>
            </a:r>
            <a:r>
              <a:rPr lang="en-US" sz="5000" dirty="0"/>
              <a:t>.”</a:t>
            </a:r>
          </a:p>
        </p:txBody>
      </p:sp>
      <p:sp>
        <p:nvSpPr>
          <p:cNvPr id="4" name="TextBox 3">
            <a:extLst>
              <a:ext uri="{FF2B5EF4-FFF2-40B4-BE49-F238E27FC236}">
                <a16:creationId xmlns:a16="http://schemas.microsoft.com/office/drawing/2014/main" id="{14486A67-C22C-422E-95C8-2DBA398EEE1D}"/>
              </a:ext>
            </a:extLst>
          </p:cNvPr>
          <p:cNvSpPr txBox="1"/>
          <p:nvPr/>
        </p:nvSpPr>
        <p:spPr>
          <a:xfrm>
            <a:off x="1502743" y="6176963"/>
            <a:ext cx="9186514" cy="660400"/>
          </a:xfrm>
          <a:prstGeom prst="rect">
            <a:avLst/>
          </a:prstGeom>
          <a:noFill/>
        </p:spPr>
        <p:txBody>
          <a:bodyPr wrap="square" rtlCol="0">
            <a:spAutoFit/>
          </a:bodyPr>
          <a:lstStyle/>
          <a:p>
            <a:r>
              <a:rPr lang="en-US" dirty="0"/>
              <a:t>https://www.forbes.com/sites/forbestechcouncil/2017/06/05/the-big-unstructured-data-problem/#13919ec4493a</a:t>
            </a:r>
          </a:p>
        </p:txBody>
      </p:sp>
    </p:spTree>
    <p:extLst>
      <p:ext uri="{BB962C8B-B14F-4D97-AF65-F5344CB8AC3E}">
        <p14:creationId xmlns:p14="http://schemas.microsoft.com/office/powerpoint/2010/main" val="11875040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333F5D1-5E0A-4AF9-B74D-86BC109C78D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92455" y="2298954"/>
            <a:ext cx="6807089" cy="3878683"/>
          </a:xfrm>
          <a:prstGeom prst="rect">
            <a:avLst/>
          </a:prstGeom>
        </p:spPr>
      </p:pic>
      <p:sp>
        <p:nvSpPr>
          <p:cNvPr id="5" name="TextBox 4">
            <a:extLst>
              <a:ext uri="{FF2B5EF4-FFF2-40B4-BE49-F238E27FC236}">
                <a16:creationId xmlns:a16="http://schemas.microsoft.com/office/drawing/2014/main" id="{CD062E39-16B4-47E8-9914-130EF2DE7E98}"/>
              </a:ext>
            </a:extLst>
          </p:cNvPr>
          <p:cNvSpPr txBox="1"/>
          <p:nvPr/>
        </p:nvSpPr>
        <p:spPr>
          <a:xfrm>
            <a:off x="193431" y="6488668"/>
            <a:ext cx="3423758" cy="369332"/>
          </a:xfrm>
          <a:prstGeom prst="rect">
            <a:avLst/>
          </a:prstGeom>
          <a:noFill/>
        </p:spPr>
        <p:txBody>
          <a:bodyPr wrap="none" rtlCol="0">
            <a:spAutoFit/>
          </a:bodyPr>
          <a:lstStyle/>
          <a:p>
            <a:r>
              <a:rPr lang="en-US" dirty="0"/>
              <a:t>http://www.internetlivestats.com/</a:t>
            </a:r>
          </a:p>
        </p:txBody>
      </p:sp>
    </p:spTree>
    <p:extLst>
      <p:ext uri="{BB962C8B-B14F-4D97-AF65-F5344CB8AC3E}">
        <p14:creationId xmlns:p14="http://schemas.microsoft.com/office/powerpoint/2010/main" val="18157594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can computers do?</a:t>
            </a:r>
          </a:p>
        </p:txBody>
      </p:sp>
      <p:sp>
        <p:nvSpPr>
          <p:cNvPr id="3" name="Text Placeholder 2"/>
          <p:cNvSpPr>
            <a:spLocks noGrp="1"/>
          </p:cNvSpPr>
          <p:nvPr>
            <p:ph type="body" idx="1"/>
          </p:nvPr>
        </p:nvSpPr>
        <p:spPr/>
        <p:txBody>
          <a:bodyPr/>
          <a:lstStyle/>
          <a:p>
            <a:r>
              <a:rPr lang="en-US" dirty="0">
                <a:solidFill>
                  <a:schemeClr val="accent2"/>
                </a:solidFill>
              </a:rPr>
              <a:t>Why is it different from what we can do?</a:t>
            </a:r>
          </a:p>
        </p:txBody>
      </p:sp>
    </p:spTree>
    <p:extLst>
      <p:ext uri="{BB962C8B-B14F-4D97-AF65-F5344CB8AC3E}">
        <p14:creationId xmlns:p14="http://schemas.microsoft.com/office/powerpoint/2010/main" val="4728815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Human Learning</a:t>
            </a:r>
          </a:p>
        </p:txBody>
      </p:sp>
      <p:sp>
        <p:nvSpPr>
          <p:cNvPr id="3" name="Content Placeholder 2"/>
          <p:cNvSpPr>
            <a:spLocks noGrp="1"/>
          </p:cNvSpPr>
          <p:nvPr>
            <p:ph idx="1"/>
          </p:nvPr>
        </p:nvSpPr>
        <p:spPr>
          <a:xfrm>
            <a:off x="838199" y="1877318"/>
            <a:ext cx="10515600" cy="4486275"/>
          </a:xfrm>
        </p:spPr>
        <p:txBody>
          <a:bodyPr>
            <a:normAutofit/>
          </a:bodyPr>
          <a:lstStyle/>
          <a:p>
            <a:r>
              <a:rPr lang="en-US" dirty="0"/>
              <a:t>Humans are very, very good at language</a:t>
            </a:r>
          </a:p>
          <a:p>
            <a:r>
              <a:rPr lang="en-US" dirty="0"/>
              <a:t>Statistical learning: learning how to understand and speak language by analyzing how others speak</a:t>
            </a:r>
          </a:p>
          <a:p>
            <a:pPr lvl="1"/>
            <a:r>
              <a:rPr lang="en-US" dirty="0"/>
              <a:t>Word frequencies, word order, recurring grammatical patterns</a:t>
            </a:r>
          </a:p>
          <a:p>
            <a:r>
              <a:rPr lang="en-US" dirty="0"/>
              <a:t>Segmentation: 8-month-old infants react differently to </a:t>
            </a:r>
            <a:r>
              <a:rPr lang="en-US" dirty="0" err="1"/>
              <a:t>pseudowords</a:t>
            </a:r>
            <a:r>
              <a:rPr lang="en-US" dirty="0"/>
              <a:t> than non-words after 2 minutes of exposure to nonsense speech</a:t>
            </a:r>
          </a:p>
          <a:p>
            <a:r>
              <a:rPr lang="en-US" dirty="0"/>
              <a:t>Examples:</a:t>
            </a:r>
          </a:p>
          <a:p>
            <a:pPr lvl="1"/>
            <a:r>
              <a:rPr lang="en-US" dirty="0"/>
              <a:t>“Powerful coffee”</a:t>
            </a:r>
          </a:p>
          <a:p>
            <a:pPr lvl="1"/>
            <a:r>
              <a:rPr lang="en-US" dirty="0"/>
              <a:t>“Strong rain”</a:t>
            </a:r>
          </a:p>
          <a:p>
            <a:pPr lvl="1"/>
            <a:r>
              <a:rPr lang="en-US" dirty="0"/>
              <a:t>“Profound sleep”</a:t>
            </a:r>
          </a:p>
          <a:p>
            <a:endParaRPr lang="en-US" dirty="0"/>
          </a:p>
        </p:txBody>
      </p:sp>
      <p:sp>
        <p:nvSpPr>
          <p:cNvPr id="5" name="Rectangle 4"/>
          <p:cNvSpPr/>
          <p:nvPr/>
        </p:nvSpPr>
        <p:spPr>
          <a:xfrm>
            <a:off x="8345498" y="6550223"/>
            <a:ext cx="3846502" cy="307777"/>
          </a:xfrm>
          <a:prstGeom prst="rect">
            <a:avLst/>
          </a:prstGeom>
        </p:spPr>
        <p:txBody>
          <a:bodyPr wrap="none">
            <a:spAutoFit/>
          </a:bodyPr>
          <a:lstStyle/>
          <a:p>
            <a:r>
              <a:rPr lang="en-US" sz="1400" dirty="0"/>
              <a:t>http://</a:t>
            </a:r>
            <a:r>
              <a:rPr lang="en-US" sz="1400" dirty="0" err="1"/>
              <a:t>akenney.github.io</a:t>
            </a:r>
            <a:r>
              <a:rPr lang="en-US" sz="1400" dirty="0"/>
              <a:t>/mind-cascade/language/</a:t>
            </a:r>
          </a:p>
        </p:txBody>
      </p:sp>
      <p:pic>
        <p:nvPicPr>
          <p:cNvPr id="6" name="Picture 2" descr="http://akenney.github.io/mind-cascade/materials/4-language/silences.g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71210" y="4724400"/>
            <a:ext cx="5982590" cy="14525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2167341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Quotable">
      <a:dk1>
        <a:sysClr val="windowText" lastClr="000000"/>
      </a:dk1>
      <a:lt1>
        <a:sysClr val="window" lastClr="FFFFFF"/>
      </a:lt1>
      <a:dk2>
        <a:srgbClr val="212121"/>
      </a:dk2>
      <a:lt2>
        <a:srgbClr val="636363"/>
      </a:lt2>
      <a:accent1>
        <a:srgbClr val="00C6BB"/>
      </a:accent1>
      <a:accent2>
        <a:srgbClr val="6FEBA0"/>
      </a:accent2>
      <a:accent3>
        <a:srgbClr val="B6DF5E"/>
      </a:accent3>
      <a:accent4>
        <a:srgbClr val="EFB251"/>
      </a:accent4>
      <a:accent5>
        <a:srgbClr val="EF755F"/>
      </a:accent5>
      <a:accent6>
        <a:srgbClr val="ED515C"/>
      </a:accent6>
      <a:hlink>
        <a:srgbClr val="8F8F8F"/>
      </a:hlink>
      <a:folHlink>
        <a:srgbClr val="A5A5A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{B16C2D81-5BA9-6940-91C3-6E3AA9D6B709}tf10001121</Template>
  <TotalTime>1215</TotalTime>
  <Words>524</Words>
  <Application>Microsoft Macintosh PowerPoint</Application>
  <PresentationFormat>Widescreen</PresentationFormat>
  <Paragraphs>80</Paragraphs>
  <Slides>21</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Arial</vt:lpstr>
      <vt:lpstr>Calibri</vt:lpstr>
      <vt:lpstr>Century Gothic</vt:lpstr>
      <vt:lpstr>Wingdings 2</vt:lpstr>
      <vt:lpstr>Quotable</vt:lpstr>
      <vt:lpstr>Natural Language Processing</vt:lpstr>
      <vt:lpstr>Before we start</vt:lpstr>
      <vt:lpstr>What is “NLP”?</vt:lpstr>
      <vt:lpstr>Why is NLP important?</vt:lpstr>
      <vt:lpstr>The Turing Test</vt:lpstr>
      <vt:lpstr>PowerPoint Presentation</vt:lpstr>
      <vt:lpstr>PowerPoint Presentation</vt:lpstr>
      <vt:lpstr>What can computers do?</vt:lpstr>
      <vt:lpstr>Human Learning</vt:lpstr>
      <vt:lpstr>Computer learning</vt:lpstr>
      <vt:lpstr>PowerPoint Presentation</vt:lpstr>
      <vt:lpstr>Why is that so hard?</vt:lpstr>
      <vt:lpstr>PowerPoint Presentation</vt:lpstr>
      <vt:lpstr>PowerPoint Presentation</vt:lpstr>
      <vt:lpstr>PowerPoint Presentation</vt:lpstr>
      <vt:lpstr>PowerPoint Presentation</vt:lpstr>
      <vt:lpstr>How can NLP help?</vt:lpstr>
      <vt:lpstr>Medicine</vt:lpstr>
      <vt:lpstr>Law</vt:lpstr>
      <vt:lpstr>Disaster Relief (Twitter)</vt:lpstr>
      <vt:lpstr>How does NLP work?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Natural Language Processing</dc:title>
  <dc:creator>Maia H. Hamin</dc:creator>
  <cp:lastModifiedBy>Abdullah Ramadan</cp:lastModifiedBy>
  <cp:revision>14</cp:revision>
  <dcterms:created xsi:type="dcterms:W3CDTF">2018-07-22T18:57:56Z</dcterms:created>
  <dcterms:modified xsi:type="dcterms:W3CDTF">2019-07-15T20:21:59Z</dcterms:modified>
</cp:coreProperties>
</file>

<file path=docProps/thumbnail.jpeg>
</file>